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680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824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978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3597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785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302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59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878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71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2163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0272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2985F-48E7-4998-8BA7-672AA519CDEC}" type="datetimeFigureOut">
              <a:rPr lang="es-CO" smtClean="0"/>
              <a:t>03/04/2015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12072-83CF-47ED-974F-49DB06F76E4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865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0" name="Picture 8" descr="http://www.elpartoesnuestro.es/sites/default/files/2011/01/madre-canguro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14056">
            <a:off x="10677247" y="3510330"/>
            <a:ext cx="1397865" cy="15040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3.gstatic.com/images?q=tbn:ANd9GcT0OLwDw87hcwclxVIK5ian6SQASDHLgJZ83GD6ZaAgkEHa4h2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821" y="485417"/>
            <a:ext cx="1596998" cy="1130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699365" y="6360026"/>
            <a:ext cx="1318669" cy="98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pic>
        <p:nvPicPr>
          <p:cNvPr id="6" name="Picture 2" descr="http://www.eccpn.aibarra.org/temario/seccion10/capitulo150/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942"/>
            <a:ext cx="1672683" cy="1982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256141" y="2117881"/>
            <a:ext cx="2442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PROGRAMA MADRE  CANGURO </a:t>
            </a:r>
            <a:endParaRPr lang="es-CO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cxnSp>
        <p:nvCxnSpPr>
          <p:cNvPr id="8" name="Conector recto de flecha 7"/>
          <p:cNvCxnSpPr/>
          <p:nvPr/>
        </p:nvCxnSpPr>
        <p:spPr>
          <a:xfrm flipV="1">
            <a:off x="2475571" y="1393902"/>
            <a:ext cx="0" cy="723979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3988484" y="2340943"/>
            <a:ext cx="19183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>
                <a:solidFill>
                  <a:srgbClr val="00B050"/>
                </a:solidFill>
                <a:latin typeface="Kristen ITC" panose="03050502040202030202" pitchFamily="66" charset="0"/>
              </a:rPr>
              <a:t>contacto piel a piel</a:t>
            </a:r>
            <a:endParaRPr lang="es-CO" sz="1400" dirty="0">
              <a:solidFill>
                <a:srgbClr val="00B05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1" name="Conector recto de flecha 10"/>
          <p:cNvCxnSpPr>
            <a:endCxn id="9" idx="1"/>
          </p:cNvCxnSpPr>
          <p:nvPr/>
        </p:nvCxnSpPr>
        <p:spPr>
          <a:xfrm>
            <a:off x="2475571" y="2311988"/>
            <a:ext cx="1512913" cy="182844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2210967" y="532821"/>
            <a:ext cx="1867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C00000"/>
                </a:solidFill>
                <a:latin typeface="Kristen ITC" panose="03050502040202030202" pitchFamily="66" charset="0"/>
              </a:rPr>
              <a:t>inició en el Instituto Materno Infantil de Bta en 1978</a:t>
            </a:r>
            <a:endParaRPr lang="es-CO" sz="1200" dirty="0">
              <a:solidFill>
                <a:srgbClr val="C0000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5" name="Conector recto de flecha 14"/>
          <p:cNvCxnSpPr/>
          <p:nvPr/>
        </p:nvCxnSpPr>
        <p:spPr>
          <a:xfrm flipH="1">
            <a:off x="1854558" y="2614411"/>
            <a:ext cx="25757" cy="66970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334157" y="3285916"/>
            <a:ext cx="2810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7030A0"/>
                </a:solidFill>
                <a:latin typeface="Kristen ITC" panose="03050502040202030202" pitchFamily="66" charset="0"/>
              </a:rPr>
              <a:t>es un sistema de cuidados del niño prematuro y/o de bajo peso al nacer</a:t>
            </a:r>
            <a:endParaRPr lang="es-CO" sz="1200" dirty="0">
              <a:solidFill>
                <a:srgbClr val="7030A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8" name="Conector recto de flecha 17"/>
          <p:cNvCxnSpPr/>
          <p:nvPr/>
        </p:nvCxnSpPr>
        <p:spPr>
          <a:xfrm>
            <a:off x="1477367" y="3932247"/>
            <a:ext cx="0" cy="21475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425003" y="4301544"/>
            <a:ext cx="234237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 smtClean="0">
                <a:solidFill>
                  <a:srgbClr val="7030A0"/>
                </a:solidFill>
                <a:latin typeface="Kristen ITC" panose="03050502040202030202" pitchFamily="66" charset="0"/>
              </a:rPr>
              <a:t>La Intervención Madre Canguro se ofrece tan pronto como es posible y prudente y si el niño tiene la capacidad de tolerarla</a:t>
            </a:r>
            <a:endParaRPr lang="es-CO" sz="1100" dirty="0">
              <a:solidFill>
                <a:srgbClr val="7030A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22" name="Conector recto de flecha 21"/>
          <p:cNvCxnSpPr/>
          <p:nvPr/>
        </p:nvCxnSpPr>
        <p:spPr>
          <a:xfrm flipH="1">
            <a:off x="2988191" y="2632796"/>
            <a:ext cx="982811" cy="49677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>
            <a:off x="1477367" y="5125792"/>
            <a:ext cx="0" cy="38636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/>
          <p:cNvSpPr txBox="1"/>
          <p:nvPr/>
        </p:nvSpPr>
        <p:spPr>
          <a:xfrm>
            <a:off x="99327" y="5609560"/>
            <a:ext cx="2756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7030A0"/>
                </a:solidFill>
                <a:latin typeface="Kristen ITC" panose="03050502040202030202" pitchFamily="66" charset="0"/>
              </a:rPr>
              <a:t>La intervención canguro no reemplaza a las unidades de cuidados neonatales, sino que complementa</a:t>
            </a:r>
            <a:endParaRPr lang="es-CO" sz="1200" dirty="0">
              <a:solidFill>
                <a:srgbClr val="7030A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4834056" y="2764212"/>
            <a:ext cx="0" cy="53463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3971002" y="3337723"/>
            <a:ext cx="2406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00B050"/>
                </a:solidFill>
                <a:latin typeface="Kristen ITC" panose="03050502040202030202" pitchFamily="66" charset="0"/>
              </a:rPr>
              <a:t>el RN  es colocado en posición vertical sobre el pecho de la madre, entre sus senos y en decúbito ventral</a:t>
            </a:r>
            <a:endParaRPr lang="es-CO" sz="1200" dirty="0">
              <a:solidFill>
                <a:srgbClr val="00B05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024" name="Conector recto de flecha 1023"/>
          <p:cNvCxnSpPr/>
          <p:nvPr/>
        </p:nvCxnSpPr>
        <p:spPr>
          <a:xfrm>
            <a:off x="4812498" y="4090271"/>
            <a:ext cx="0" cy="21475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" name="CuadroTexto 1024"/>
          <p:cNvSpPr txBox="1"/>
          <p:nvPr/>
        </p:nvSpPr>
        <p:spPr>
          <a:xfrm>
            <a:off x="3769738" y="4376878"/>
            <a:ext cx="28628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00B050"/>
                </a:solidFill>
                <a:latin typeface="Kristen ITC" panose="03050502040202030202" pitchFamily="66" charset="0"/>
              </a:rPr>
              <a:t>La posición debe ser de forma continua (sin interrupciones) y prolongada, llegando idealmente hasta 24 horas al día</a:t>
            </a:r>
            <a:endParaRPr lang="es-CO" sz="1200" dirty="0">
              <a:solidFill>
                <a:srgbClr val="00B050"/>
              </a:solidFill>
              <a:latin typeface="Kristen ITC" panose="03050502040202030202" pitchFamily="66" charset="0"/>
            </a:endParaRPr>
          </a:p>
        </p:txBody>
      </p:sp>
      <p:sp>
        <p:nvSpPr>
          <p:cNvPr id="1027" name="CuadroTexto 1026"/>
          <p:cNvSpPr txBox="1"/>
          <p:nvPr/>
        </p:nvSpPr>
        <p:spPr>
          <a:xfrm>
            <a:off x="3875281" y="5512158"/>
            <a:ext cx="2331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00B050"/>
                </a:solidFill>
                <a:latin typeface="Kristen ITC" panose="03050502040202030202" pitchFamily="66" charset="0"/>
              </a:rPr>
              <a:t>El propósito de esta posición es </a:t>
            </a:r>
          </a:p>
          <a:p>
            <a:r>
              <a:rPr lang="es-CO" sz="1200" dirty="0" smtClean="0">
                <a:solidFill>
                  <a:srgbClr val="00B050"/>
                </a:solidFill>
                <a:latin typeface="Kristen ITC" panose="03050502040202030202" pitchFamily="66" charset="0"/>
              </a:rPr>
              <a:t>-Una fuente permanente de calor corporal,</a:t>
            </a:r>
          </a:p>
          <a:p>
            <a:r>
              <a:rPr lang="es-CO" sz="1200" dirty="0">
                <a:solidFill>
                  <a:srgbClr val="00B050"/>
                </a:solidFill>
                <a:latin typeface="Kristen ITC" panose="03050502040202030202" pitchFamily="66" charset="0"/>
              </a:rPr>
              <a:t>-</a:t>
            </a:r>
            <a:r>
              <a:rPr lang="es-CO" sz="1200" dirty="0" smtClean="0">
                <a:solidFill>
                  <a:srgbClr val="00B050"/>
                </a:solidFill>
                <a:latin typeface="Kristen ITC" panose="03050502040202030202" pitchFamily="66" charset="0"/>
              </a:rPr>
              <a:t> Estimulación cinética y táctil</a:t>
            </a:r>
            <a:endParaRPr lang="es-CO" sz="1200" dirty="0">
              <a:solidFill>
                <a:srgbClr val="00B05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029" name="Conector recto de flecha 1028"/>
          <p:cNvCxnSpPr/>
          <p:nvPr/>
        </p:nvCxnSpPr>
        <p:spPr>
          <a:xfrm>
            <a:off x="4790940" y="5138464"/>
            <a:ext cx="25758" cy="262269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CuadroTexto 1032"/>
          <p:cNvSpPr txBox="1"/>
          <p:nvPr/>
        </p:nvSpPr>
        <p:spPr>
          <a:xfrm>
            <a:off x="6929494" y="3407381"/>
            <a:ext cx="16349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00B050"/>
                </a:solidFill>
                <a:latin typeface="Kristen ITC" panose="03050502040202030202" pitchFamily="66" charset="0"/>
              </a:rPr>
              <a:t>La posición y alimentación canguro se inician en algún momento durante la hospitalización; es el inicio de la adaptación canguro y se continúan mientras el niño las necesite, independientemente de si el niño continúa o no en el hospital</a:t>
            </a:r>
            <a:endParaRPr lang="es-CO" sz="1200" dirty="0">
              <a:solidFill>
                <a:srgbClr val="00B05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035" name="Conector recto de flecha 1034"/>
          <p:cNvCxnSpPr/>
          <p:nvPr/>
        </p:nvCxnSpPr>
        <p:spPr>
          <a:xfrm>
            <a:off x="6460468" y="3753221"/>
            <a:ext cx="386473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Conector recto de flecha 1036"/>
          <p:cNvCxnSpPr/>
          <p:nvPr/>
        </p:nvCxnSpPr>
        <p:spPr>
          <a:xfrm flipH="1">
            <a:off x="6460468" y="4698746"/>
            <a:ext cx="433983" cy="7215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Conector recto de flecha 1038"/>
          <p:cNvCxnSpPr/>
          <p:nvPr/>
        </p:nvCxnSpPr>
        <p:spPr>
          <a:xfrm>
            <a:off x="5840378" y="2481909"/>
            <a:ext cx="348114" cy="3525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0" name="CuadroTexto 1039"/>
          <p:cNvSpPr txBox="1"/>
          <p:nvPr/>
        </p:nvSpPr>
        <p:spPr>
          <a:xfrm>
            <a:off x="6254944" y="2206924"/>
            <a:ext cx="2636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FF0066"/>
                </a:solidFill>
                <a:latin typeface="Kristen ITC" panose="03050502040202030202" pitchFamily="66" charset="0"/>
              </a:rPr>
              <a:t>El bebé puede ser alimentado en cualquier momento, sin salir de la posición canguro</a:t>
            </a:r>
            <a:endParaRPr lang="es-CO" sz="1200" dirty="0">
              <a:solidFill>
                <a:srgbClr val="FF0066"/>
              </a:solidFill>
              <a:latin typeface="Kristen ITC" panose="03050502040202030202" pitchFamily="66" charset="0"/>
            </a:endParaRPr>
          </a:p>
        </p:txBody>
      </p:sp>
      <p:sp>
        <p:nvSpPr>
          <p:cNvPr id="1041" name="CuadroTexto 1040"/>
          <p:cNvSpPr txBox="1"/>
          <p:nvPr/>
        </p:nvSpPr>
        <p:spPr>
          <a:xfrm>
            <a:off x="9440610" y="2086275"/>
            <a:ext cx="162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FF0066"/>
                </a:solidFill>
                <a:latin typeface="Kristen ITC" panose="03050502040202030202" pitchFamily="66" charset="0"/>
              </a:rPr>
              <a:t>Cualquier otra persona puede compartir el papel de la madre cargándolo en posición canguro. </a:t>
            </a:r>
          </a:p>
          <a:p>
            <a:r>
              <a:rPr lang="es-CO" sz="1200" dirty="0" smtClean="0">
                <a:solidFill>
                  <a:srgbClr val="FF0066"/>
                </a:solidFill>
                <a:latin typeface="Kristen ITC" panose="03050502040202030202" pitchFamily="66" charset="0"/>
              </a:rPr>
              <a:t>Para dormir hay que hacerlo en posición semifowler (30°)</a:t>
            </a:r>
            <a:endParaRPr lang="es-CO" sz="1200" dirty="0">
              <a:solidFill>
                <a:srgbClr val="FF0066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043" name="Conector recto de flecha 1042"/>
          <p:cNvCxnSpPr/>
          <p:nvPr/>
        </p:nvCxnSpPr>
        <p:spPr>
          <a:xfrm flipV="1">
            <a:off x="2594745" y="2163597"/>
            <a:ext cx="6726692" cy="9659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2" name="CuadroTexto 1051"/>
          <p:cNvSpPr txBox="1"/>
          <p:nvPr/>
        </p:nvSpPr>
        <p:spPr>
          <a:xfrm>
            <a:off x="9266234" y="5014394"/>
            <a:ext cx="21070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>
                <a:solidFill>
                  <a:srgbClr val="FF0066"/>
                </a:solidFill>
                <a:latin typeface="Kristen ITC" panose="03050502040202030202" pitchFamily="66" charset="0"/>
              </a:rPr>
              <a:t>La posición canguro se mantiene hasta que el niño no la tolera más </a:t>
            </a:r>
            <a:endParaRPr lang="es-CO" sz="1400" dirty="0">
              <a:solidFill>
                <a:srgbClr val="FF0066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054" name="Conector recto de flecha 1053"/>
          <p:cNvCxnSpPr/>
          <p:nvPr/>
        </p:nvCxnSpPr>
        <p:spPr>
          <a:xfrm>
            <a:off x="8242479" y="3753221"/>
            <a:ext cx="785611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Conector recto de flecha 1055"/>
          <p:cNvCxnSpPr/>
          <p:nvPr/>
        </p:nvCxnSpPr>
        <p:spPr>
          <a:xfrm>
            <a:off x="10341135" y="4168720"/>
            <a:ext cx="1" cy="56241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8" name="Conector recto de flecha 1057"/>
          <p:cNvCxnSpPr/>
          <p:nvPr/>
        </p:nvCxnSpPr>
        <p:spPr>
          <a:xfrm>
            <a:off x="5174458" y="953037"/>
            <a:ext cx="337700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9" name="CuadroTexto 1058"/>
          <p:cNvSpPr txBox="1"/>
          <p:nvPr/>
        </p:nvSpPr>
        <p:spPr>
          <a:xfrm>
            <a:off x="5648330" y="514489"/>
            <a:ext cx="27233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se consolidó durante los primeros 15 años bajo la coordinación de los Dres. H. Martínez y L Navarrete y fue conocido como </a:t>
            </a:r>
            <a:r>
              <a:rPr lang="es-CO" sz="1200" b="1" u="sng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“Programa Madre Canguro”.</a:t>
            </a:r>
            <a:endParaRPr lang="es-CO" sz="1200" b="1" u="sng" dirty="0">
              <a:solidFill>
                <a:srgbClr val="FF0000"/>
              </a:solidFill>
              <a:latin typeface="Kristen ITC" panose="03050502040202030202" pitchFamily="66" charset="0"/>
            </a:endParaRPr>
          </a:p>
        </p:txBody>
      </p:sp>
      <p:sp>
        <p:nvSpPr>
          <p:cNvPr id="1060" name="CuadroTexto 1059"/>
          <p:cNvSpPr txBox="1"/>
          <p:nvPr/>
        </p:nvSpPr>
        <p:spPr>
          <a:xfrm>
            <a:off x="8385315" y="239486"/>
            <a:ext cx="2079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inició la evaluación científica del Programa Canguro del IMI en 1989</a:t>
            </a:r>
            <a:endParaRPr lang="es-CO" sz="1200" dirty="0">
              <a:solidFill>
                <a:srgbClr val="FF000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062" name="Conector recto de flecha 1061"/>
          <p:cNvCxnSpPr/>
          <p:nvPr/>
        </p:nvCxnSpPr>
        <p:spPr>
          <a:xfrm flipV="1">
            <a:off x="8242479" y="485417"/>
            <a:ext cx="142836" cy="47404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4" name="Conector recto de flecha 1063"/>
          <p:cNvCxnSpPr/>
          <p:nvPr/>
        </p:nvCxnSpPr>
        <p:spPr>
          <a:xfrm flipV="1">
            <a:off x="10174310" y="360608"/>
            <a:ext cx="290945" cy="2575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5" name="CuadroTexto 1064"/>
          <p:cNvSpPr txBox="1"/>
          <p:nvPr/>
        </p:nvSpPr>
        <p:spPr>
          <a:xfrm>
            <a:off x="10608090" y="239486"/>
            <a:ext cx="1583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en 1994 se creo la Fundación Canguro</a:t>
            </a:r>
            <a:endParaRPr lang="es-CO" sz="1200" dirty="0">
              <a:solidFill>
                <a:srgbClr val="FF0000"/>
              </a:solidFill>
              <a:latin typeface="Kristen ITC" panose="03050502040202030202" pitchFamily="66" charset="0"/>
            </a:endParaRPr>
          </a:p>
        </p:txBody>
      </p:sp>
      <p:cxnSp>
        <p:nvCxnSpPr>
          <p:cNvPr id="1067" name="Conector recto de flecha 1066"/>
          <p:cNvCxnSpPr/>
          <p:nvPr/>
        </p:nvCxnSpPr>
        <p:spPr>
          <a:xfrm flipH="1">
            <a:off x="10947042" y="885817"/>
            <a:ext cx="12879" cy="19600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9" name="CuadroTexto 1068"/>
          <p:cNvSpPr txBox="1"/>
          <p:nvPr/>
        </p:nvSpPr>
        <p:spPr>
          <a:xfrm>
            <a:off x="8507815" y="1262094"/>
            <a:ext cx="3602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dedicada a la evaluación, mejoría y difusión del MMC </a:t>
            </a:r>
            <a:r>
              <a:rPr lang="es-CO" sz="9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(método madre canguro)  </a:t>
            </a:r>
            <a:r>
              <a:rPr lang="es-CO" sz="1200" dirty="0" smtClean="0">
                <a:solidFill>
                  <a:srgbClr val="FF0000"/>
                </a:solidFill>
                <a:latin typeface="Kristen ITC" panose="03050502040202030202" pitchFamily="66" charset="0"/>
              </a:rPr>
              <a:t>en el mundo. </a:t>
            </a:r>
            <a:endParaRPr lang="es-CO" sz="1200" dirty="0">
              <a:solidFill>
                <a:srgbClr val="FF0000"/>
              </a:solidFill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7820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290</Words>
  <Application>Microsoft Office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Kristen ITC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4</cp:revision>
  <dcterms:created xsi:type="dcterms:W3CDTF">2015-04-03T17:19:55Z</dcterms:created>
  <dcterms:modified xsi:type="dcterms:W3CDTF">2015-04-03T17:49:52Z</dcterms:modified>
</cp:coreProperties>
</file>