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80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460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201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793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837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3126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384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878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37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7315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915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40684-0DF0-4872-9E3C-C5CC423E5B16}" type="datetimeFigureOut">
              <a:rPr lang="es-CO" smtClean="0"/>
              <a:t>04/03/2015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06446-C0F2-4E00-BD8E-0BBA22E30AB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537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509494" y="133685"/>
            <a:ext cx="4340180" cy="830997"/>
          </a:xfrm>
          <a:prstGeom prst="rect">
            <a:avLst/>
          </a:prstGeom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u="sng" dirty="0">
                <a:solidFill>
                  <a:schemeClr val="tx1"/>
                </a:solidFill>
                <a:latin typeface="Kristen ITC" panose="03050502040202030202" pitchFamily="66" charset="0"/>
              </a:rPr>
              <a:t>F</a:t>
            </a:r>
            <a:r>
              <a:rPr lang="es-CO" sz="3600" u="sng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unción sexual </a:t>
            </a:r>
            <a:endParaRPr lang="es-CO" sz="3600" u="sng" dirty="0">
              <a:latin typeface="Kristen ITC" panose="03050502040202030202" pitchFamily="66" charset="0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5666705" y="2001730"/>
            <a:ext cx="0" cy="5159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redondeado 6"/>
          <p:cNvSpPr/>
          <p:nvPr/>
        </p:nvSpPr>
        <p:spPr>
          <a:xfrm>
            <a:off x="272605" y="2303136"/>
            <a:ext cx="11771289" cy="711404"/>
          </a:xfrm>
          <a:prstGeom prst="roundRect">
            <a:avLst/>
          </a:prstGeom>
          <a:solidFill>
            <a:schemeClr val="bg1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600" dirty="0">
                <a:solidFill>
                  <a:schemeClr val="tx1"/>
                </a:solidFill>
                <a:latin typeface="Kristen ITC" panose="03050502040202030202" pitchFamily="66" charset="0"/>
              </a:rPr>
              <a:t>No hay pautas claras que aborden el tema de la sexualidad durante los estadios de la </a:t>
            </a:r>
            <a:r>
              <a:rPr lang="es-CO" sz="16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enfermedad  y su tratamiento</a:t>
            </a:r>
            <a:endParaRPr lang="es-CO" sz="16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sp>
        <p:nvSpPr>
          <p:cNvPr id="8" name="Flecha a la derecha con bandas 7"/>
          <p:cNvSpPr/>
          <p:nvPr/>
        </p:nvSpPr>
        <p:spPr>
          <a:xfrm>
            <a:off x="7894750" y="367048"/>
            <a:ext cx="489397" cy="39924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Abrir llave 8"/>
          <p:cNvSpPr/>
          <p:nvPr/>
        </p:nvSpPr>
        <p:spPr>
          <a:xfrm>
            <a:off x="8474300" y="0"/>
            <a:ext cx="515154" cy="1275008"/>
          </a:xfrm>
          <a:prstGeom prst="leftBrace">
            <a:avLst>
              <a:gd name="adj1" fmla="val 8333"/>
              <a:gd name="adj2" fmla="val 5697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Rectángulo 9"/>
          <p:cNvSpPr/>
          <p:nvPr/>
        </p:nvSpPr>
        <p:spPr>
          <a:xfrm>
            <a:off x="8757635" y="222005"/>
            <a:ext cx="26327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dirty="0">
                <a:solidFill>
                  <a:srgbClr val="333333"/>
                </a:solidFill>
                <a:latin typeface="Kristen ITC" panose="03050502040202030202" pitchFamily="66" charset="0"/>
              </a:rPr>
              <a:t>E</a:t>
            </a:r>
            <a:r>
              <a:rPr lang="es-CO" sz="1600" b="0" i="0" dirty="0" smtClean="0">
                <a:solidFill>
                  <a:srgbClr val="333333"/>
                </a:solidFill>
                <a:effectLst/>
                <a:latin typeface="Kristen ITC" panose="03050502040202030202" pitchFamily="66" charset="0"/>
              </a:rPr>
              <a:t>s un aspecto importante de la calidad de vida</a:t>
            </a:r>
            <a:endParaRPr lang="es-CO" sz="1600" dirty="0">
              <a:latin typeface="Kristen ITC" panose="03050502040202030202" pitchFamily="66" charset="0"/>
            </a:endParaRPr>
          </a:p>
        </p:txBody>
      </p:sp>
      <p:sp>
        <p:nvSpPr>
          <p:cNvPr id="14" name="Flecha abajo 13"/>
          <p:cNvSpPr/>
          <p:nvPr/>
        </p:nvSpPr>
        <p:spPr>
          <a:xfrm>
            <a:off x="5415567" y="1012663"/>
            <a:ext cx="528034" cy="432973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Rectángulo 14"/>
          <p:cNvSpPr/>
          <p:nvPr/>
        </p:nvSpPr>
        <p:spPr>
          <a:xfrm>
            <a:off x="4520485" y="1445636"/>
            <a:ext cx="2318198" cy="5560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Pueden afectarla </a:t>
            </a:r>
            <a:endParaRPr lang="es-CO" sz="16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7" name="Conector recto 16"/>
          <p:cNvCxnSpPr/>
          <p:nvPr/>
        </p:nvCxnSpPr>
        <p:spPr>
          <a:xfrm>
            <a:off x="5617873" y="3104128"/>
            <a:ext cx="0" cy="4914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redondeado 17"/>
          <p:cNvSpPr/>
          <p:nvPr/>
        </p:nvSpPr>
        <p:spPr>
          <a:xfrm>
            <a:off x="1689817" y="3685119"/>
            <a:ext cx="7856112" cy="901521"/>
          </a:xfrm>
          <a:prstGeom prst="roundRect">
            <a:avLst/>
          </a:prstGeom>
          <a:solidFill>
            <a:schemeClr val="bg1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Hay que realizar una evaluación (</a:t>
            </a:r>
            <a:r>
              <a:rPr lang="es-CO" sz="1600" dirty="0">
                <a:solidFill>
                  <a:schemeClr val="tx1"/>
                </a:solidFill>
              </a:rPr>
              <a:t> </a:t>
            </a:r>
            <a:r>
              <a:rPr lang="es-CO" sz="1600" dirty="0">
                <a:solidFill>
                  <a:schemeClr val="tx1"/>
                </a:solidFill>
                <a:latin typeface="Kristen ITC" panose="03050502040202030202" pitchFamily="66" charset="0"/>
              </a:rPr>
              <a:t>entrevista </a:t>
            </a:r>
            <a:r>
              <a:rPr lang="es-CO" sz="16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clínica</a:t>
            </a:r>
            <a:r>
              <a:rPr lang="es-CO" sz="1600" dirty="0" smtClean="0">
                <a:solidFill>
                  <a:schemeClr val="tx1"/>
                </a:solidFill>
              </a:rPr>
              <a:t>)  </a:t>
            </a:r>
            <a:r>
              <a:rPr lang="es-CO" sz="16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y describir </a:t>
            </a:r>
            <a:r>
              <a:rPr lang="es-CO" sz="1600" dirty="0">
                <a:solidFill>
                  <a:schemeClr val="tx1"/>
                </a:solidFill>
                <a:latin typeface="Kristen ITC" panose="03050502040202030202" pitchFamily="66" charset="0"/>
              </a:rPr>
              <a:t>los factores conocidos de los que se sabe que tienen efecto en la función sexual actual.</a:t>
            </a:r>
          </a:p>
        </p:txBody>
      </p:sp>
      <p:cxnSp>
        <p:nvCxnSpPr>
          <p:cNvPr id="20" name="Conector recto 19"/>
          <p:cNvCxnSpPr/>
          <p:nvPr/>
        </p:nvCxnSpPr>
        <p:spPr>
          <a:xfrm>
            <a:off x="5550794" y="4597758"/>
            <a:ext cx="12879" cy="4636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285305" y="5098860"/>
            <a:ext cx="11495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272605" y="5061397"/>
            <a:ext cx="0" cy="3189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ángulo 30"/>
          <p:cNvSpPr/>
          <p:nvPr/>
        </p:nvSpPr>
        <p:spPr>
          <a:xfrm>
            <a:off x="0" y="5394679"/>
            <a:ext cx="1510748" cy="3832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Estado sexual actual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33" name="Conector recto 32"/>
          <p:cNvCxnSpPr/>
          <p:nvPr/>
        </p:nvCxnSpPr>
        <p:spPr>
          <a:xfrm>
            <a:off x="272605" y="5777949"/>
            <a:ext cx="0" cy="2120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redondeado 34"/>
          <p:cNvSpPr/>
          <p:nvPr/>
        </p:nvSpPr>
        <p:spPr>
          <a:xfrm>
            <a:off x="0" y="6018757"/>
            <a:ext cx="1868557" cy="833536"/>
          </a:xfrm>
          <a:prstGeom prst="round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>
                <a:solidFill>
                  <a:schemeClr val="tx1"/>
                </a:solidFill>
                <a:latin typeface="Kristen ITC" panose="03050502040202030202" pitchFamily="66" charset="0"/>
              </a:rPr>
              <a:t>consiste en aclarar la naturaleza del problema o la queja</a:t>
            </a:r>
          </a:p>
        </p:txBody>
      </p:sp>
      <p:cxnSp>
        <p:nvCxnSpPr>
          <p:cNvPr id="37" name="Conector recto 36"/>
          <p:cNvCxnSpPr/>
          <p:nvPr/>
        </p:nvCxnSpPr>
        <p:spPr>
          <a:xfrm>
            <a:off x="2298700" y="5060760"/>
            <a:ext cx="0" cy="209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ángulo 37"/>
          <p:cNvSpPr/>
          <p:nvPr/>
        </p:nvSpPr>
        <p:spPr>
          <a:xfrm>
            <a:off x="1868557" y="5330686"/>
            <a:ext cx="1166743" cy="3975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Estado psicológico 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40" name="Conector recto 39"/>
          <p:cNvCxnSpPr>
            <a:stCxn id="38" idx="2"/>
          </p:cNvCxnSpPr>
          <p:nvPr/>
        </p:nvCxnSpPr>
        <p:spPr>
          <a:xfrm flipH="1">
            <a:off x="2451100" y="5728252"/>
            <a:ext cx="829" cy="2617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redondeado 40"/>
          <p:cNvSpPr/>
          <p:nvPr/>
        </p:nvSpPr>
        <p:spPr>
          <a:xfrm>
            <a:off x="1968598" y="6024464"/>
            <a:ext cx="1629796" cy="833536"/>
          </a:xfrm>
          <a:prstGeom prst="round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0" i="0" dirty="0" smtClean="0">
                <a:solidFill>
                  <a:schemeClr val="tx1"/>
                </a:solidFill>
                <a:effectLst/>
                <a:latin typeface="Kristen ITC" panose="03050502040202030202" pitchFamily="66" charset="0"/>
              </a:rPr>
              <a:t>Estado mental actual y antecedentes de depresión u otros</a:t>
            </a:r>
            <a:r>
              <a:rPr lang="es-CO" sz="1200" b="0" i="0" dirty="0" smtClean="0">
                <a:solidFill>
                  <a:srgbClr val="333333"/>
                </a:solidFill>
                <a:effectLst/>
                <a:latin typeface="Kristen ITC" panose="03050502040202030202" pitchFamily="66" charset="0"/>
              </a:rPr>
              <a:t>.</a:t>
            </a:r>
            <a:endParaRPr lang="es-CO" sz="1200" dirty="0">
              <a:latin typeface="Kristen ITC" panose="03050502040202030202" pitchFamily="66" charset="0"/>
            </a:endParaRPr>
          </a:p>
        </p:txBody>
      </p:sp>
      <p:cxnSp>
        <p:nvCxnSpPr>
          <p:cNvPr id="44" name="Conector recto 43"/>
          <p:cNvCxnSpPr/>
          <p:nvPr/>
        </p:nvCxnSpPr>
        <p:spPr>
          <a:xfrm>
            <a:off x="4330700" y="5060760"/>
            <a:ext cx="0" cy="2699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ángulo 44"/>
          <p:cNvSpPr/>
          <p:nvPr/>
        </p:nvSpPr>
        <p:spPr>
          <a:xfrm>
            <a:off x="3566016" y="5356973"/>
            <a:ext cx="1529367" cy="4472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Aspectos médicos 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47" name="Conector recto 46"/>
          <p:cNvCxnSpPr>
            <a:stCxn id="45" idx="2"/>
          </p:cNvCxnSpPr>
          <p:nvPr/>
        </p:nvCxnSpPr>
        <p:spPr>
          <a:xfrm flipH="1">
            <a:off x="4330699" y="5804236"/>
            <a:ext cx="1" cy="2145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ángulo redondeado 47"/>
          <p:cNvSpPr/>
          <p:nvPr/>
        </p:nvSpPr>
        <p:spPr>
          <a:xfrm>
            <a:off x="3683687" y="6050108"/>
            <a:ext cx="2463113" cy="802185"/>
          </a:xfrm>
          <a:prstGeom prst="round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Las enfermedades que </a:t>
            </a:r>
            <a:r>
              <a:rPr lang="es-CO" sz="1100" b="0" i="0" dirty="0" smtClean="0">
                <a:solidFill>
                  <a:schemeClr val="tx1"/>
                </a:solidFill>
                <a:effectLst/>
                <a:latin typeface="Kristen ITC" panose="03050502040202030202" pitchFamily="66" charset="0"/>
              </a:rPr>
              <a:t>afectan los sistemas endocrino, vascular y nervioso tienen un posible efecto nocivo en el ciclo de respuesta sexual</a:t>
            </a:r>
            <a:endParaRPr lang="es-CO" sz="11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50" name="Conector angular 49"/>
          <p:cNvCxnSpPr>
            <a:stCxn id="45" idx="3"/>
          </p:cNvCxnSpPr>
          <p:nvPr/>
        </p:nvCxnSpPr>
        <p:spPr>
          <a:xfrm>
            <a:off x="5095383" y="5580605"/>
            <a:ext cx="1229217" cy="22363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Abrir llave 50"/>
          <p:cNvSpPr/>
          <p:nvPr/>
        </p:nvSpPr>
        <p:spPr>
          <a:xfrm>
            <a:off x="6401890" y="5256757"/>
            <a:ext cx="234683" cy="1524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2" name="Rectángulo 51"/>
          <p:cNvSpPr/>
          <p:nvPr/>
        </p:nvSpPr>
        <p:spPr>
          <a:xfrm>
            <a:off x="6491795" y="5310948"/>
            <a:ext cx="55732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200" b="0" i="0" dirty="0" smtClean="0">
                <a:effectLst/>
                <a:latin typeface="Kristen ITC" panose="03050502040202030202" pitchFamily="66" charset="0"/>
              </a:rPr>
              <a:t>-La diabetes, la hipertensión, la enfermedad vascular, la esclerosis múltiple </a:t>
            </a:r>
            <a:r>
              <a:rPr lang="es-CO" sz="1200" dirty="0">
                <a:latin typeface="Kristen ITC" panose="03050502040202030202" pitchFamily="66" charset="0"/>
              </a:rPr>
              <a:t>inciden en la función sexual, especialmente, en la calidad de las erecciones de los </a:t>
            </a:r>
            <a:r>
              <a:rPr lang="es-CO" sz="1200" dirty="0" smtClean="0">
                <a:latin typeface="Kristen ITC" panose="03050502040202030202" pitchFamily="66" charset="0"/>
              </a:rPr>
              <a:t>hombres.</a:t>
            </a:r>
            <a:endParaRPr lang="es-CO" sz="1200" dirty="0">
              <a:latin typeface="Kristen ITC" panose="03050502040202030202" pitchFamily="66" charset="0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6519231" y="5989983"/>
            <a:ext cx="55457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200" b="0" i="0" dirty="0" smtClean="0">
                <a:effectLst/>
                <a:latin typeface="Kristen ITC" panose="03050502040202030202" pitchFamily="66" charset="0"/>
              </a:rPr>
              <a:t>-Los factores relacionados con el estilo de vida, como el tabaquismo y el consumo abundante de alcohol, también son factores de riesgo de morbilidad sexual</a:t>
            </a:r>
            <a:endParaRPr lang="es-CO" sz="1200" dirty="0">
              <a:latin typeface="Kristen ITC" panose="03050502040202030202" pitchFamily="66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0" y="222005"/>
            <a:ext cx="3035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u="sng" dirty="0"/>
              <a:t>http://</a:t>
            </a:r>
            <a:r>
              <a:rPr lang="es-CO" sz="800" u="sng" dirty="0" smtClean="0"/>
              <a:t>www.cancer.gov/espanol/pdq/cuidados-medicos-apoyo/sexualidad/HealthProfessional/page3</a:t>
            </a:r>
          </a:p>
          <a:p>
            <a:r>
              <a:rPr lang="es-CO" sz="800" u="sng" dirty="0"/>
              <a:t>http://</a:t>
            </a:r>
            <a:r>
              <a:rPr lang="es-CO" sz="800" u="sng" dirty="0" smtClean="0"/>
              <a:t>espanol.babycenter.com/a700505/factores-que-pueden-afectar-a-tu-fertilidad</a:t>
            </a:r>
            <a:endParaRPr lang="es-CO" sz="800" dirty="0"/>
          </a:p>
        </p:txBody>
      </p:sp>
    </p:spTree>
    <p:extLst>
      <p:ext uri="{BB962C8B-B14F-4D97-AF65-F5344CB8AC3E}">
        <p14:creationId xmlns:p14="http://schemas.microsoft.com/office/powerpoint/2010/main" val="118477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 flipV="1">
            <a:off x="0" y="203200"/>
            <a:ext cx="11849100" cy="5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>
            <a:off x="850900" y="254000"/>
            <a:ext cx="0" cy="266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/>
          <p:cNvSpPr/>
          <p:nvPr/>
        </p:nvSpPr>
        <p:spPr>
          <a:xfrm>
            <a:off x="0" y="546100"/>
            <a:ext cx="1955800" cy="4953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Pruebas medicas </a:t>
            </a:r>
            <a:endParaRPr lang="es-CO" sz="14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0" y="1333500"/>
            <a:ext cx="2565400" cy="508000"/>
          </a:xfrm>
          <a:prstGeom prst="round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0" i="0" dirty="0" smtClean="0">
                <a:solidFill>
                  <a:srgbClr val="333333"/>
                </a:solidFill>
                <a:effectLst/>
                <a:latin typeface="Kristen ITC" panose="03050502040202030202" pitchFamily="66" charset="0"/>
              </a:rPr>
              <a:t>evaluaciones médicas de la suficiencia de una respuesta fisiológica</a:t>
            </a:r>
            <a:endParaRPr lang="es-CO" sz="1200" dirty="0">
              <a:latin typeface="Kristen ITC" panose="03050502040202030202" pitchFamily="66" charset="0"/>
            </a:endParaRPr>
          </a:p>
        </p:txBody>
      </p:sp>
      <p:cxnSp>
        <p:nvCxnSpPr>
          <p:cNvPr id="9" name="Conector recto 8"/>
          <p:cNvCxnSpPr>
            <a:stCxn id="6" idx="2"/>
          </p:cNvCxnSpPr>
          <p:nvPr/>
        </p:nvCxnSpPr>
        <p:spPr>
          <a:xfrm>
            <a:off x="977900" y="1041400"/>
            <a:ext cx="0" cy="292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977900" y="1841500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0" y="2146300"/>
            <a:ext cx="2565400" cy="25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409574" y="2171700"/>
            <a:ext cx="0" cy="266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2565400" y="2159000"/>
            <a:ext cx="0" cy="279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ipse 19"/>
          <p:cNvSpPr/>
          <p:nvPr/>
        </p:nvSpPr>
        <p:spPr>
          <a:xfrm>
            <a:off x="0" y="2463800"/>
            <a:ext cx="1276349" cy="6985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Hombres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1955800" y="2489200"/>
            <a:ext cx="1168400" cy="6731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Mujeres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23" name="Conector recto de flecha 22"/>
          <p:cNvCxnSpPr>
            <a:stCxn id="20" idx="4"/>
          </p:cNvCxnSpPr>
          <p:nvPr/>
        </p:nvCxnSpPr>
        <p:spPr>
          <a:xfrm flipH="1">
            <a:off x="638174" y="3162300"/>
            <a:ext cx="1" cy="2667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>
            <a:stCxn id="21" idx="4"/>
          </p:cNvCxnSpPr>
          <p:nvPr/>
        </p:nvCxnSpPr>
        <p:spPr>
          <a:xfrm>
            <a:off x="2540000" y="3162300"/>
            <a:ext cx="25400" cy="2667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0" y="3530600"/>
            <a:ext cx="18161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 smtClean="0">
                <a:latin typeface="Kristen ITC" panose="03050502040202030202" pitchFamily="66" charset="0"/>
              </a:rPr>
              <a:t>1</a:t>
            </a:r>
            <a:r>
              <a:rPr lang="es-CO" sz="1200" dirty="0" smtClean="0">
                <a:latin typeface="Kristen ITC" panose="03050502040202030202" pitchFamily="66" charset="0"/>
              </a:rPr>
              <a:t>.Rigisca un instrumento electrónico computarizado que mide la suficiencia de las erecciones nocturnas</a:t>
            </a:r>
          </a:p>
          <a:p>
            <a:r>
              <a:rPr lang="es-CO" sz="1200" b="1" dirty="0" smtClean="0">
                <a:latin typeface="Kristen ITC" panose="03050502040202030202" pitchFamily="66" charset="0"/>
              </a:rPr>
              <a:t>2</a:t>
            </a:r>
            <a:r>
              <a:rPr lang="es-CO" sz="1200" dirty="0" smtClean="0">
                <a:latin typeface="Kristen ITC" panose="03050502040202030202" pitchFamily="66" charset="0"/>
              </a:rPr>
              <a:t>.Estudios ecográficos del ene para documenta la hemodinámica de la erección </a:t>
            </a:r>
          </a:p>
          <a:p>
            <a:r>
              <a:rPr lang="es-CO" sz="1200" b="1" dirty="0" smtClean="0">
                <a:latin typeface="Kristen ITC" panose="03050502040202030202" pitchFamily="66" charset="0"/>
              </a:rPr>
              <a:t>3.</a:t>
            </a:r>
            <a:r>
              <a:rPr lang="es-CO" sz="1200" dirty="0" smtClean="0">
                <a:latin typeface="Kristen ITC" panose="03050502040202030202" pitchFamily="66" charset="0"/>
              </a:rPr>
              <a:t>Ensayos hormonales </a:t>
            </a:r>
            <a:endParaRPr lang="es-CO" sz="1200" dirty="0">
              <a:latin typeface="Kristen ITC" panose="03050502040202030202" pitchFamily="66" charset="0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1955800" y="3530600"/>
            <a:ext cx="2082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200" b="1" i="0" dirty="0" smtClean="0">
                <a:effectLst/>
                <a:latin typeface="Kristen ITC" panose="03050502040202030202" pitchFamily="66" charset="0"/>
              </a:rPr>
              <a:t>1.</a:t>
            </a:r>
            <a:r>
              <a:rPr lang="es-CO" sz="1200" i="0" dirty="0" smtClean="0">
                <a:effectLst/>
                <a:latin typeface="Kristen ITC" panose="03050502040202030202" pitchFamily="66" charset="0"/>
              </a:rPr>
              <a:t>Índice de maduración vaginal para medir la estrogenización.</a:t>
            </a:r>
          </a:p>
          <a:p>
            <a:r>
              <a:rPr lang="es-CO" sz="1200" b="1" i="0" dirty="0" smtClean="0">
                <a:effectLst/>
                <a:latin typeface="Kristen ITC" panose="03050502040202030202" pitchFamily="66" charset="0"/>
              </a:rPr>
              <a:t>2.</a:t>
            </a:r>
            <a:r>
              <a:rPr lang="es-CO" sz="1200" i="0" dirty="0" smtClean="0">
                <a:effectLst/>
                <a:latin typeface="Kristen ITC" panose="03050502040202030202" pitchFamily="66" charset="0"/>
              </a:rPr>
              <a:t>Examen pélvico para identificar las fuentes del dolor que se manifiesta durante la actividad sexual.</a:t>
            </a:r>
          </a:p>
          <a:p>
            <a:r>
              <a:rPr lang="es-CO" sz="1200" b="1" i="0" dirty="0" smtClean="0">
                <a:effectLst/>
                <a:latin typeface="Kristen ITC" panose="03050502040202030202" pitchFamily="66" charset="0"/>
              </a:rPr>
              <a:t>3</a:t>
            </a:r>
            <a:r>
              <a:rPr lang="es-CO" sz="1200" i="0" dirty="0" smtClean="0">
                <a:effectLst/>
                <a:latin typeface="Kristen ITC" panose="03050502040202030202" pitchFamily="66" charset="0"/>
              </a:rPr>
              <a:t>.Ensayos hormonales.</a:t>
            </a:r>
            <a:endParaRPr lang="es-CO" sz="1200" i="0" dirty="0">
              <a:effectLst/>
              <a:latin typeface="Kristen ITC" panose="03050502040202030202" pitchFamily="66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8534400" y="203200"/>
            <a:ext cx="12700" cy="342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ángulo 36"/>
          <p:cNvSpPr/>
          <p:nvPr/>
        </p:nvSpPr>
        <p:spPr>
          <a:xfrm>
            <a:off x="7581900" y="546100"/>
            <a:ext cx="1930400" cy="4953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Fertilidad</a:t>
            </a:r>
            <a:endParaRPr lang="es-CO" sz="14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39" name="Conector recto 38"/>
          <p:cNvCxnSpPr>
            <a:stCxn id="37" idx="2"/>
          </p:cNvCxnSpPr>
          <p:nvPr/>
        </p:nvCxnSpPr>
        <p:spPr>
          <a:xfrm>
            <a:off x="8547100" y="1041400"/>
            <a:ext cx="0" cy="146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ángulo redondeado 39"/>
          <p:cNvSpPr/>
          <p:nvPr/>
        </p:nvSpPr>
        <p:spPr>
          <a:xfrm>
            <a:off x="7194550" y="1187450"/>
            <a:ext cx="2705100" cy="660400"/>
          </a:xfrm>
          <a:prstGeom prst="roundRect">
            <a:avLst/>
          </a:prstGeom>
          <a:solidFill>
            <a:schemeClr val="bg1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0" i="0" dirty="0" smtClean="0">
                <a:solidFill>
                  <a:schemeClr val="tx1"/>
                </a:solidFill>
                <a:effectLst/>
                <a:latin typeface="Kristen ITC" panose="03050502040202030202" pitchFamily="66" charset="0"/>
              </a:rPr>
              <a:t>Es la capacidad de un ser vivo de producir una progenie numerosa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42" name="Conector recto 41"/>
          <p:cNvCxnSpPr>
            <a:stCxn id="40" idx="2"/>
          </p:cNvCxnSpPr>
          <p:nvPr/>
        </p:nvCxnSpPr>
        <p:spPr>
          <a:xfrm>
            <a:off x="8547100" y="1847850"/>
            <a:ext cx="0" cy="2984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redondeado 42"/>
          <p:cNvSpPr/>
          <p:nvPr/>
        </p:nvSpPr>
        <p:spPr>
          <a:xfrm>
            <a:off x="6667500" y="2171700"/>
            <a:ext cx="4038600" cy="444500"/>
          </a:xfrm>
          <a:prstGeom prst="round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Factores vinculados a problemas de fertilidad 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45" name="Conector recto 44"/>
          <p:cNvCxnSpPr/>
          <p:nvPr/>
        </p:nvCxnSpPr>
        <p:spPr>
          <a:xfrm>
            <a:off x="1955800" y="3530600"/>
            <a:ext cx="0" cy="17543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1955800" y="5233248"/>
            <a:ext cx="0" cy="7386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/>
          <p:cNvCxnSpPr>
            <a:stCxn id="43" idx="2"/>
          </p:cNvCxnSpPr>
          <p:nvPr/>
        </p:nvCxnSpPr>
        <p:spPr>
          <a:xfrm>
            <a:off x="8686800" y="2616200"/>
            <a:ext cx="0" cy="317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>
            <a:off x="4813300" y="2933700"/>
            <a:ext cx="6845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/>
          <p:cNvCxnSpPr/>
          <p:nvPr/>
        </p:nvCxnSpPr>
        <p:spPr>
          <a:xfrm>
            <a:off x="4813300" y="2933700"/>
            <a:ext cx="0" cy="361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ipse 55"/>
          <p:cNvSpPr/>
          <p:nvPr/>
        </p:nvSpPr>
        <p:spPr>
          <a:xfrm>
            <a:off x="4038600" y="3302001"/>
            <a:ext cx="1765300" cy="596900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Mujeres 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58" name="Conector recto de flecha 57"/>
          <p:cNvCxnSpPr>
            <a:stCxn id="56" idx="4"/>
          </p:cNvCxnSpPr>
          <p:nvPr/>
        </p:nvCxnSpPr>
        <p:spPr>
          <a:xfrm>
            <a:off x="4921250" y="3898901"/>
            <a:ext cx="0" cy="3174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/>
          <p:cNvCxnSpPr>
            <a:stCxn id="56" idx="6"/>
          </p:cNvCxnSpPr>
          <p:nvPr/>
        </p:nvCxnSpPr>
        <p:spPr>
          <a:xfrm>
            <a:off x="5803900" y="3600451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ángulo 60"/>
          <p:cNvSpPr/>
          <p:nvPr/>
        </p:nvSpPr>
        <p:spPr>
          <a:xfrm>
            <a:off x="4184650" y="4216400"/>
            <a:ext cx="14732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Antecedentes 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63" name="Conector recto 62"/>
          <p:cNvCxnSpPr>
            <a:stCxn id="61" idx="2"/>
          </p:cNvCxnSpPr>
          <p:nvPr/>
        </p:nvCxnSpPr>
        <p:spPr>
          <a:xfrm>
            <a:off x="4921250" y="4521200"/>
            <a:ext cx="0" cy="2558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2"/>
          <p:cNvSpPr>
            <a:spLocks noChangeArrowheads="1"/>
          </p:cNvSpPr>
          <p:nvPr/>
        </p:nvSpPr>
        <p:spPr bwMode="auto">
          <a:xfrm>
            <a:off x="4184650" y="4770408"/>
            <a:ext cx="30099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CO" altLang="es-CO" sz="1200" dirty="0" smtClean="0">
                <a:latin typeface="Kristen ITC" panose="03050502040202030202" pitchFamily="66" charset="0"/>
                <a:cs typeface="Arial" panose="020B0604020202020204" pitchFamily="34" charset="0"/>
              </a:rPr>
              <a:t>Endometriosis ,Fibromas uterinos, síndrome de ovario poliquistico</a:t>
            </a:r>
            <a:r>
              <a:rPr lang="es-CO" altLang="es-CO" sz="1200" dirty="0">
                <a:latin typeface="Kristen ITC" panose="03050502040202030202" pitchFamily="66" charset="0"/>
                <a:cs typeface="Arial" panose="020B0604020202020204" pitchFamily="34" charset="0"/>
              </a:rPr>
              <a:t>,</a:t>
            </a:r>
            <a:r>
              <a:rPr lang="es-CO" altLang="es-CO" sz="1200" dirty="0" smtClean="0">
                <a:solidFill>
                  <a:srgbClr val="000000"/>
                </a:solidFill>
                <a:latin typeface="Kristen ITC" panose="03050502040202030202" pitchFamily="66" charset="0"/>
                <a:cs typeface="Arial" panose="020B0604020202020204" pitchFamily="34" charset="0"/>
              </a:rPr>
              <a:t>e</a:t>
            </a:r>
            <a:r>
              <a:rPr kumimoji="0" lang="es-CO" altLang="es-CO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Kristen ITC" panose="03050502040202030202" pitchFamily="66" charset="0"/>
                <a:cs typeface="Arial" panose="020B0604020202020204" pitchFamily="34" charset="0"/>
              </a:rPr>
              <a:t>nfermedad pélvica inflamatoria, obstrucción de las trompas de Falopio a causa de una infección o una cirugía anterior, infecciones de transmisión sexual, periodos</a:t>
            </a:r>
            <a:r>
              <a:rPr lang="es-CO" altLang="es-CO" sz="1200" dirty="0" smtClean="0">
                <a:solidFill>
                  <a:srgbClr val="000000"/>
                </a:solidFill>
                <a:latin typeface="Kristen ITC" panose="03050502040202030202" pitchFamily="66" charset="0"/>
                <a:cs typeface="Arial" panose="020B0604020202020204" pitchFamily="34" charset="0"/>
              </a:rPr>
              <a:t> irregulares o dolorosos,velloexcesivo,cirugía pélvica, exposición a DES </a:t>
            </a:r>
            <a:r>
              <a:rPr kumimoji="0" lang="es-CO" altLang="es-CO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Kristen ITC" panose="03050502040202030202" pitchFamily="66" charset="0"/>
                <a:cs typeface="Arial" panose="020B0604020202020204" pitchFamily="34" charset="0"/>
              </a:rPr>
              <a:t/>
            </a:r>
            <a:br>
              <a:rPr kumimoji="0" lang="es-CO" altLang="es-CO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Kristen ITC" panose="03050502040202030202" pitchFamily="66" charset="0"/>
                <a:cs typeface="Arial" panose="020B0604020202020204" pitchFamily="34" charset="0"/>
              </a:rPr>
            </a:br>
            <a:endParaRPr kumimoji="0" lang="es-CO" altLang="es-CO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isten ITC" panose="03050502040202030202" pitchFamily="66" charset="0"/>
            </a:endParaRPr>
          </a:p>
        </p:txBody>
      </p:sp>
      <p:sp>
        <p:nvSpPr>
          <p:cNvPr id="68" name="Abrir llave 67"/>
          <p:cNvSpPr/>
          <p:nvPr/>
        </p:nvSpPr>
        <p:spPr>
          <a:xfrm>
            <a:off x="6200774" y="3251201"/>
            <a:ext cx="57149" cy="108551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9" name="CuadroTexto 68"/>
          <p:cNvSpPr txBox="1"/>
          <p:nvPr/>
        </p:nvSpPr>
        <p:spPr>
          <a:xfrm>
            <a:off x="6257923" y="3321050"/>
            <a:ext cx="16160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latin typeface="Kristen ITC" panose="03050502040202030202" pitchFamily="66" charset="0"/>
              </a:rPr>
              <a:t>Si actualmente fuma o esta un 25% por encima o debajo del peso normal</a:t>
            </a:r>
            <a:endParaRPr lang="es-CO" sz="1200" dirty="0">
              <a:latin typeface="Kristen ITC" panose="03050502040202030202" pitchFamily="66" charset="0"/>
            </a:endParaRPr>
          </a:p>
        </p:txBody>
      </p:sp>
      <p:cxnSp>
        <p:nvCxnSpPr>
          <p:cNvPr id="71" name="Conector recto 70"/>
          <p:cNvCxnSpPr/>
          <p:nvPr/>
        </p:nvCxnSpPr>
        <p:spPr>
          <a:xfrm>
            <a:off x="11658600" y="2933700"/>
            <a:ext cx="0" cy="368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Elipse 71"/>
          <p:cNvSpPr/>
          <p:nvPr/>
        </p:nvSpPr>
        <p:spPr>
          <a:xfrm>
            <a:off x="10795000" y="3321050"/>
            <a:ext cx="1397000" cy="7556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Hombres 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74" name="Conector recto de flecha 73"/>
          <p:cNvCxnSpPr>
            <a:stCxn id="72" idx="4"/>
          </p:cNvCxnSpPr>
          <p:nvPr/>
        </p:nvCxnSpPr>
        <p:spPr>
          <a:xfrm>
            <a:off x="11493500" y="4076700"/>
            <a:ext cx="12700" cy="2600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/>
          <p:cNvSpPr/>
          <p:nvPr/>
        </p:nvSpPr>
        <p:spPr>
          <a:xfrm>
            <a:off x="10744200" y="4368801"/>
            <a:ext cx="1447800" cy="291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  <a:latin typeface="Kristen ITC" panose="03050502040202030202" pitchFamily="66" charset="0"/>
              </a:rPr>
              <a:t>Antecedentes </a:t>
            </a:r>
            <a:endParaRPr lang="es-CO" sz="1200" dirty="0">
              <a:solidFill>
                <a:schemeClr val="tx1"/>
              </a:solidFill>
              <a:latin typeface="Kristen ITC" panose="03050502040202030202" pitchFamily="66" charset="0"/>
            </a:endParaRPr>
          </a:p>
        </p:txBody>
      </p:sp>
      <p:sp>
        <p:nvSpPr>
          <p:cNvPr id="76" name="CuadroTexto 75"/>
          <p:cNvSpPr txBox="1"/>
          <p:nvPr/>
        </p:nvSpPr>
        <p:spPr>
          <a:xfrm>
            <a:off x="9563100" y="5233248"/>
            <a:ext cx="29083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latin typeface="Kristen ITC" panose="03050502040202030202" pitchFamily="66" charset="0"/>
              </a:rPr>
              <a:t>-Infección del virus de paperas después de la pubertad </a:t>
            </a:r>
          </a:p>
          <a:p>
            <a:r>
              <a:rPr lang="es-CO" sz="1200" dirty="0" smtClean="0">
                <a:latin typeface="Kristen ITC" panose="03050502040202030202" pitchFamily="66" charset="0"/>
              </a:rPr>
              <a:t>-uno o los dos testículos no han descendido (criptorquidia)</a:t>
            </a:r>
          </a:p>
          <a:p>
            <a:r>
              <a:rPr lang="es-CO" sz="1200" dirty="0" smtClean="0">
                <a:latin typeface="Kristen ITC" panose="03050502040202030202" pitchFamily="66" charset="0"/>
              </a:rPr>
              <a:t>-Tumores, quistes ,varicoceles o cáncer en los testículos </a:t>
            </a:r>
          </a:p>
          <a:p>
            <a:endParaRPr lang="es-CO" sz="1200" dirty="0">
              <a:latin typeface="Kristen ITC" panose="03050502040202030202" pitchFamily="66" charset="0"/>
            </a:endParaRPr>
          </a:p>
        </p:txBody>
      </p:sp>
      <p:cxnSp>
        <p:nvCxnSpPr>
          <p:cNvPr id="78" name="Conector recto de flecha 77"/>
          <p:cNvCxnSpPr>
            <a:stCxn id="72" idx="2"/>
          </p:cNvCxnSpPr>
          <p:nvPr/>
        </p:nvCxnSpPr>
        <p:spPr>
          <a:xfrm flipH="1">
            <a:off x="10566400" y="3698875"/>
            <a:ext cx="2286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errar llave 78"/>
          <p:cNvSpPr/>
          <p:nvPr/>
        </p:nvSpPr>
        <p:spPr>
          <a:xfrm>
            <a:off x="10096500" y="3114675"/>
            <a:ext cx="431800" cy="154534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0" name="CuadroTexto 79"/>
          <p:cNvSpPr txBox="1"/>
          <p:nvPr/>
        </p:nvSpPr>
        <p:spPr>
          <a:xfrm>
            <a:off x="8381999" y="3092449"/>
            <a:ext cx="21653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latin typeface="Kristen ITC" panose="03050502040202030202" pitchFamily="66" charset="0"/>
              </a:rPr>
              <a:t>Si actualmente toma esteroides o antidepresivos ,fuma tabaco o marihuana, usa el sauna o jacuzzi regularmente, realiza frecuentemente largos recorridos en bicicleta</a:t>
            </a:r>
            <a:endParaRPr lang="es-CO" sz="1200" dirty="0">
              <a:latin typeface="Kristen ITC" panose="03050502040202030202" pitchFamily="66" charset="0"/>
            </a:endParaRPr>
          </a:p>
        </p:txBody>
      </p:sp>
      <p:cxnSp>
        <p:nvCxnSpPr>
          <p:cNvPr id="82" name="Conector recto 81"/>
          <p:cNvCxnSpPr/>
          <p:nvPr/>
        </p:nvCxnSpPr>
        <p:spPr>
          <a:xfrm>
            <a:off x="1955800" y="3530600"/>
            <a:ext cx="1905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/>
          <p:cNvCxnSpPr/>
          <p:nvPr/>
        </p:nvCxnSpPr>
        <p:spPr>
          <a:xfrm>
            <a:off x="3860800" y="3530600"/>
            <a:ext cx="12700" cy="23951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>
            <a:off x="1955800" y="5971912"/>
            <a:ext cx="19177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/>
          <p:cNvCxnSpPr/>
          <p:nvPr/>
        </p:nvCxnSpPr>
        <p:spPr>
          <a:xfrm>
            <a:off x="0" y="3479800"/>
            <a:ext cx="16637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89"/>
          <p:cNvCxnSpPr/>
          <p:nvPr/>
        </p:nvCxnSpPr>
        <p:spPr>
          <a:xfrm>
            <a:off x="1719263" y="3479800"/>
            <a:ext cx="20637" cy="2543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/>
          <p:cNvCxnSpPr/>
          <p:nvPr/>
        </p:nvCxnSpPr>
        <p:spPr>
          <a:xfrm flipH="1">
            <a:off x="0" y="6023590"/>
            <a:ext cx="1739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94"/>
          <p:cNvCxnSpPr/>
          <p:nvPr/>
        </p:nvCxnSpPr>
        <p:spPr>
          <a:xfrm>
            <a:off x="0" y="3479800"/>
            <a:ext cx="0" cy="2492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/>
          <p:cNvCxnSpPr/>
          <p:nvPr/>
        </p:nvCxnSpPr>
        <p:spPr>
          <a:xfrm>
            <a:off x="4184650" y="4751695"/>
            <a:ext cx="2881311" cy="25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/>
          <p:cNvCxnSpPr/>
          <p:nvPr/>
        </p:nvCxnSpPr>
        <p:spPr>
          <a:xfrm>
            <a:off x="7194550" y="4795808"/>
            <a:ext cx="0" cy="2005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/>
          <p:cNvCxnSpPr/>
          <p:nvPr/>
        </p:nvCxnSpPr>
        <p:spPr>
          <a:xfrm>
            <a:off x="4184650" y="6801733"/>
            <a:ext cx="3009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4184650" y="4725856"/>
            <a:ext cx="0" cy="20758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/>
          <p:cNvCxnSpPr/>
          <p:nvPr/>
        </p:nvCxnSpPr>
        <p:spPr>
          <a:xfrm>
            <a:off x="9563100" y="5233248"/>
            <a:ext cx="0" cy="1384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108"/>
          <p:cNvCxnSpPr/>
          <p:nvPr/>
        </p:nvCxnSpPr>
        <p:spPr>
          <a:xfrm>
            <a:off x="9563100" y="5233248"/>
            <a:ext cx="2628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110"/>
          <p:cNvCxnSpPr/>
          <p:nvPr/>
        </p:nvCxnSpPr>
        <p:spPr>
          <a:xfrm>
            <a:off x="9563100" y="6618243"/>
            <a:ext cx="2628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recto 112"/>
          <p:cNvCxnSpPr/>
          <p:nvPr/>
        </p:nvCxnSpPr>
        <p:spPr>
          <a:xfrm>
            <a:off x="12192000" y="5233248"/>
            <a:ext cx="0" cy="1384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 recto 114"/>
          <p:cNvCxnSpPr>
            <a:stCxn id="75" idx="2"/>
          </p:cNvCxnSpPr>
          <p:nvPr/>
        </p:nvCxnSpPr>
        <p:spPr>
          <a:xfrm>
            <a:off x="11468100" y="4660021"/>
            <a:ext cx="25400" cy="5732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156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359</Words>
  <Application>Microsoft Office PowerPoint</Application>
  <PresentationFormat>Panorámica</PresentationFormat>
  <Paragraphs>38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Kristen ITC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10</cp:revision>
  <dcterms:created xsi:type="dcterms:W3CDTF">2015-02-25T20:44:38Z</dcterms:created>
  <dcterms:modified xsi:type="dcterms:W3CDTF">2015-03-04T21:14:47Z</dcterms:modified>
</cp:coreProperties>
</file>